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71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9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56202-1A6A-FF4C-8D28-16D85DFFD79F}" v="34" dt="2019-10-01T19:17:28.4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0" autoAdjust="0"/>
    <p:restoredTop sz="90248" autoAdjust="0"/>
  </p:normalViewPr>
  <p:slideViewPr>
    <p:cSldViewPr snapToGrid="0">
      <p:cViewPr varScale="1">
        <p:scale>
          <a:sx n="74" d="100"/>
          <a:sy n="74" d="100"/>
        </p:scale>
        <p:origin x="104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5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52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91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24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97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7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983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5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498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8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2858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8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4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9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3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13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dustria.ccoo.es/3726499875c9feb2f83c5e2d866a4a0d000060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dustria.ccoo.es/4290fc51a3697f785ba14fce86528e10000060.pdf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www.industria.ccoo.es/35f48746657cbb2443d1417399ac1f4c000060.pdf" TargetMode="External"/><Relationship Id="rId4" Type="http://schemas.openxmlformats.org/officeDocument/2006/relationships/hyperlink" Target="http://www.industria.ccoo.es/84cc6ed1b14f4f760cdb94c4deef3d8a000060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98791" y="2578943"/>
            <a:ext cx="4389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La digitalización. Realidad</a:t>
            </a:r>
          </a:p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social, política, económica, industrial…</a:t>
            </a:r>
          </a:p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Consecuencias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439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Proceso que cambia TODO, la comunicación, la forma de producir, de moverse, de comprar, de informarse, de trabajar, de pagar, de relacionarse…</a:t>
            </a:r>
          </a:p>
          <a:p>
            <a:r>
              <a:rPr lang="es-ES" sz="2400" dirty="0"/>
              <a:t>Cambios en la política por tanto en la sociedad, la tecnología se ha convertido en escenario estratégico</a:t>
            </a:r>
          </a:p>
          <a:p>
            <a:r>
              <a:rPr lang="es-ES" sz="2400" dirty="0"/>
              <a:t>Cambios en la industria</a:t>
            </a:r>
          </a:p>
          <a:p>
            <a:r>
              <a:rPr lang="es-ES" sz="2400" dirty="0"/>
              <a:t>Cambios en el trabajo</a:t>
            </a:r>
          </a:p>
          <a:p>
            <a:endParaRPr lang="es-ES" dirty="0"/>
          </a:p>
          <a:p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98791" y="799743"/>
            <a:ext cx="455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i="1" dirty="0"/>
              <a:t>Panel 2: Impacto en las condiciones de trabajo, stress, conciliación, seguimiento del trabajo. ¿cómo sacar lo mejor de la tecnología y evitar lo peor?</a:t>
            </a:r>
          </a:p>
        </p:txBody>
      </p:sp>
    </p:spTree>
    <p:extLst>
      <p:ext uri="{BB962C8B-B14F-4D97-AF65-F5344CB8AC3E}">
        <p14:creationId xmlns:p14="http://schemas.microsoft.com/office/powerpoint/2010/main" val="373237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PROPUESTAS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31245"/>
          </a:xfrm>
        </p:spPr>
        <p:txBody>
          <a:bodyPr>
            <a:normAutofit/>
          </a:bodyPr>
          <a:lstStyle/>
          <a:p>
            <a:endParaRPr lang="es-ES" sz="2400" dirty="0"/>
          </a:p>
          <a:p>
            <a:r>
              <a:rPr lang="es-ES" sz="2400" b="1" dirty="0"/>
              <a:t>Exigencia de una Política industrial adecuada:</a:t>
            </a:r>
          </a:p>
          <a:p>
            <a:pPr lvl="1"/>
            <a:r>
              <a:rPr lang="es-ES" sz="2200" dirty="0"/>
              <a:t>Inversión en digitalización en Pyme</a:t>
            </a:r>
          </a:p>
          <a:p>
            <a:pPr lvl="1"/>
            <a:r>
              <a:rPr lang="es-ES" sz="2200" dirty="0"/>
              <a:t>Apuesta por transferencia tecnológica</a:t>
            </a:r>
          </a:p>
          <a:p>
            <a:pPr lvl="1"/>
            <a:r>
              <a:rPr lang="es-ES" sz="2200" dirty="0"/>
              <a:t>Modernización de nuestro activo  industrial </a:t>
            </a:r>
          </a:p>
          <a:p>
            <a:pPr lvl="1"/>
            <a:r>
              <a:rPr lang="es-ES" sz="2200" dirty="0"/>
              <a:t>Crear tecnología NO solo consumirla</a:t>
            </a:r>
          </a:p>
          <a:p>
            <a:pPr lvl="1"/>
            <a:r>
              <a:rPr lang="es-ES" sz="2200" dirty="0"/>
              <a:t>Participación en diálogo social</a:t>
            </a:r>
          </a:p>
          <a:p>
            <a:pPr marL="402336" lvl="1" indent="0">
              <a:buNone/>
            </a:pPr>
            <a:endParaRPr lang="es-ES" sz="2200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102788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PROPUESTAS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31245"/>
          </a:xfrm>
        </p:spPr>
        <p:txBody>
          <a:bodyPr>
            <a:normAutofit/>
          </a:bodyPr>
          <a:lstStyle/>
          <a:p>
            <a:endParaRPr lang="es-ES" sz="2400" dirty="0"/>
          </a:p>
          <a:p>
            <a:r>
              <a:rPr lang="es-ES" sz="2400" b="1" dirty="0"/>
              <a:t>Acción Sindical-Negociación Colectiva</a:t>
            </a:r>
          </a:p>
          <a:p>
            <a:pPr lvl="1"/>
            <a:r>
              <a:rPr lang="es-ES" sz="2200" dirty="0"/>
              <a:t>Potenciar la regulación del teletrabajo</a:t>
            </a:r>
          </a:p>
          <a:p>
            <a:pPr lvl="1"/>
            <a:r>
              <a:rPr lang="es-ES" sz="2200" dirty="0"/>
              <a:t>Mecanismos que garanticen la privacidad</a:t>
            </a:r>
          </a:p>
          <a:p>
            <a:pPr lvl="1"/>
            <a:r>
              <a:rPr lang="es-ES" sz="2200" dirty="0"/>
              <a:t>Derecho a la desconexión</a:t>
            </a:r>
          </a:p>
          <a:p>
            <a:pPr lvl="1"/>
            <a:r>
              <a:rPr lang="es-ES" sz="2200" dirty="0"/>
              <a:t>Modernizar la negociación colectiva</a:t>
            </a:r>
          </a:p>
          <a:p>
            <a:pPr lvl="1"/>
            <a:r>
              <a:rPr lang="es-ES" sz="2200" dirty="0"/>
              <a:t>Trabajo en colectivos de técnicos</a:t>
            </a:r>
          </a:p>
          <a:p>
            <a:pPr lvl="1"/>
            <a:r>
              <a:rPr lang="es-ES" sz="2200" dirty="0"/>
              <a:t>Impulsar la afectación del convenio a personal fuera de convenio</a:t>
            </a:r>
          </a:p>
          <a:p>
            <a:pPr lvl="1"/>
            <a:endParaRPr lang="es-ES" sz="2200" dirty="0"/>
          </a:p>
          <a:p>
            <a:pPr marL="402336" lvl="1" indent="0">
              <a:buNone/>
            </a:pPr>
            <a:endParaRPr lang="es-ES" sz="2200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11421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PROPUESTAS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31245"/>
          </a:xfrm>
        </p:spPr>
        <p:txBody>
          <a:bodyPr>
            <a:normAutofit/>
          </a:bodyPr>
          <a:lstStyle/>
          <a:p>
            <a:endParaRPr lang="es-ES" sz="2400" dirty="0"/>
          </a:p>
          <a:p>
            <a:r>
              <a:rPr lang="es-ES" sz="2400" b="1" dirty="0"/>
              <a:t>Debate sobre renta básica universal</a:t>
            </a:r>
          </a:p>
          <a:p>
            <a:r>
              <a:rPr lang="es-ES" sz="2400" dirty="0"/>
              <a:t>¿</a:t>
            </a:r>
            <a:r>
              <a:rPr lang="es-ES" sz="2400" b="1" dirty="0"/>
              <a:t>Nuevas formas impositivas? </a:t>
            </a:r>
          </a:p>
          <a:p>
            <a:r>
              <a:rPr lang="es-ES" sz="2400" b="1" dirty="0"/>
              <a:t>FORMACION:</a:t>
            </a:r>
            <a:endParaRPr lang="es-ES" sz="2400" dirty="0"/>
          </a:p>
          <a:p>
            <a:pPr lvl="1"/>
            <a:r>
              <a:rPr lang="es-ES" sz="2200" dirty="0"/>
              <a:t>Exigir inversión en formación profesional adecuada</a:t>
            </a:r>
          </a:p>
          <a:p>
            <a:pPr lvl="1"/>
            <a:r>
              <a:rPr lang="es-ES" sz="2200" dirty="0"/>
              <a:t>Formación DUAL </a:t>
            </a:r>
          </a:p>
          <a:p>
            <a:pPr lvl="1"/>
            <a:r>
              <a:rPr lang="es-ES" sz="2200" dirty="0"/>
              <a:t>Formación continua en la empresa</a:t>
            </a:r>
          </a:p>
          <a:p>
            <a:pPr lvl="1"/>
            <a:r>
              <a:rPr lang="es-ES" sz="2200" dirty="0"/>
              <a:t>Readaptación de perfiles clásicos</a:t>
            </a:r>
          </a:p>
          <a:p>
            <a:pPr marL="402336" lvl="1" indent="0">
              <a:buNone/>
            </a:pPr>
            <a:endParaRPr lang="es-ES" sz="2200" dirty="0"/>
          </a:p>
          <a:p>
            <a:pPr lvl="1"/>
            <a:endParaRPr lang="es-ES" sz="2200" dirty="0"/>
          </a:p>
          <a:p>
            <a:pPr marL="402336" lvl="1" indent="0">
              <a:buNone/>
            </a:pPr>
            <a:endParaRPr lang="es-ES" sz="2200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234141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PROPUESTAS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31245"/>
          </a:xfrm>
        </p:spPr>
        <p:txBody>
          <a:bodyPr>
            <a:normAutofit/>
          </a:bodyPr>
          <a:lstStyle/>
          <a:p>
            <a:endParaRPr lang="es-ES" sz="2400" dirty="0"/>
          </a:p>
          <a:p>
            <a:r>
              <a:rPr lang="es-ES" sz="2400" b="1" u="sng" dirty="0"/>
              <a:t>El sindicalismo internacional:</a:t>
            </a:r>
          </a:p>
          <a:p>
            <a:pPr lvl="1"/>
            <a:r>
              <a:rPr lang="es-ES" sz="2000" dirty="0"/>
              <a:t>Reestructuraciones de multinacionales</a:t>
            </a:r>
          </a:p>
          <a:p>
            <a:pPr lvl="1"/>
            <a:r>
              <a:rPr lang="es-ES" sz="2000" dirty="0"/>
              <a:t>Necesidad de implicar a las instituciones Europeas:</a:t>
            </a:r>
          </a:p>
          <a:p>
            <a:pPr lvl="2"/>
            <a:r>
              <a:rPr lang="es-ES" sz="1800" dirty="0"/>
              <a:t>Carta Social Europea</a:t>
            </a:r>
          </a:p>
          <a:p>
            <a:pPr lvl="2"/>
            <a:r>
              <a:rPr lang="es-ES" sz="1800" dirty="0"/>
              <a:t>Industria Global en Europa</a:t>
            </a:r>
          </a:p>
          <a:p>
            <a:pPr marL="859536" lvl="2" indent="0">
              <a:buNone/>
            </a:pPr>
            <a:r>
              <a:rPr lang="es-ES" sz="1800" b="1" dirty="0"/>
              <a:t>MAS COORDINACION CEE, y de los sindicatos</a:t>
            </a:r>
          </a:p>
          <a:p>
            <a:pPr marL="859536" lvl="2" indent="0">
              <a:buNone/>
            </a:pPr>
            <a:r>
              <a:rPr lang="es-ES" sz="1800" b="1" dirty="0"/>
              <a:t>Construcción de propuestas legislativas, políticas, industriales comunes.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Solidaridad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800" dirty="0"/>
              <a:t>Clase trabajadora digital o no</a:t>
            </a:r>
          </a:p>
          <a:p>
            <a:pPr marL="859536" lvl="2" indent="0">
              <a:buNone/>
            </a:pPr>
            <a:endParaRPr lang="es-ES" sz="1800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408649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Cambios en el mundo del trabajo: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200" b="1" dirty="0">
                <a:latin typeface="Arial" panose="020B0604020202020204" pitchFamily="34" charset="0"/>
                <a:cs typeface="Arial" panose="020B0604020202020204" pitchFamily="34" charset="0"/>
              </a:rPr>
              <a:t>¿Nueva industria?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ES_tradnl" sz="2200" b="1" dirty="0">
                <a:latin typeface="Arial" panose="020B0604020202020204" pitchFamily="34" charset="0"/>
                <a:cs typeface="Arial" panose="020B0604020202020204" pitchFamily="34" charset="0"/>
              </a:rPr>
              <a:t>¿Nuevas/os trabajadoras/es?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439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Principales cambios: </a:t>
            </a:r>
          </a:p>
          <a:p>
            <a:pPr lvl="1"/>
            <a:r>
              <a:rPr lang="es-ES" sz="2200" dirty="0"/>
              <a:t>Agotamiento de la forma de producir “clásica”</a:t>
            </a:r>
          </a:p>
          <a:p>
            <a:pPr lvl="1"/>
            <a:r>
              <a:rPr lang="es-ES" sz="2200" dirty="0"/>
              <a:t>Intervención de la tecnología en la producción</a:t>
            </a:r>
          </a:p>
          <a:p>
            <a:pPr lvl="1"/>
            <a:r>
              <a:rPr lang="es-ES" sz="2200" dirty="0"/>
              <a:t>Menos industria manufacturera Vs mas servicios</a:t>
            </a:r>
          </a:p>
          <a:p>
            <a:pPr lvl="1"/>
            <a:r>
              <a:rPr lang="es-ES" sz="2200" dirty="0"/>
              <a:t>Industria de los servicios, servicios industriales</a:t>
            </a:r>
          </a:p>
          <a:p>
            <a:pPr lvl="1"/>
            <a:r>
              <a:rPr lang="es-ES" sz="2200" dirty="0"/>
              <a:t>Inteligencia artificial</a:t>
            </a:r>
          </a:p>
          <a:p>
            <a:pPr lvl="1"/>
            <a:r>
              <a:rPr lang="es-ES" sz="2200" dirty="0"/>
              <a:t>Interconectividad</a:t>
            </a:r>
          </a:p>
          <a:p>
            <a:pPr lvl="1"/>
            <a:r>
              <a:rPr lang="es-ES" sz="2200" dirty="0"/>
              <a:t>NUEVOS PERFILES</a:t>
            </a:r>
          </a:p>
          <a:p>
            <a:endParaRPr lang="es-ES" dirty="0"/>
          </a:p>
          <a:p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229852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Stress digital y cargas de trabajo</a:t>
            </a:r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439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2400" b="1" u="sng" dirty="0"/>
              <a:t>Ventajas:</a:t>
            </a:r>
          </a:p>
          <a:p>
            <a:pPr lvl="1"/>
            <a:r>
              <a:rPr lang="es-ES" sz="2200" dirty="0"/>
              <a:t>Autogestión del tiempo y tareas</a:t>
            </a:r>
          </a:p>
          <a:p>
            <a:pPr lvl="1"/>
            <a:r>
              <a:rPr lang="es-ES" sz="2200" dirty="0"/>
              <a:t>Teletrabajo</a:t>
            </a:r>
          </a:p>
          <a:p>
            <a:pPr lvl="1"/>
            <a:r>
              <a:rPr lang="es-ES" sz="2200" dirty="0"/>
              <a:t>Posible flexibilidad </a:t>
            </a:r>
            <a:endParaRPr lang="es-ES" sz="2000" dirty="0"/>
          </a:p>
          <a:p>
            <a:r>
              <a:rPr lang="es-ES" sz="2400" b="1" u="sng" dirty="0"/>
              <a:t>Inconvenientes:</a:t>
            </a:r>
          </a:p>
          <a:p>
            <a:pPr lvl="1"/>
            <a:r>
              <a:rPr lang="es-ES" sz="2200" dirty="0" err="1"/>
              <a:t>Hiperconectividad</a:t>
            </a:r>
            <a:endParaRPr lang="es-ES" sz="2200" dirty="0"/>
          </a:p>
          <a:p>
            <a:pPr lvl="1"/>
            <a:r>
              <a:rPr lang="es-ES" sz="2200" dirty="0"/>
              <a:t>Aislamiento laboral</a:t>
            </a:r>
          </a:p>
          <a:p>
            <a:pPr lvl="1"/>
            <a:r>
              <a:rPr lang="es-ES" sz="2200" dirty="0"/>
              <a:t>Perdida de posibilidades laborales</a:t>
            </a:r>
          </a:p>
          <a:p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428300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Efectos de la digitalización sobre la conciliación laboral y personal</a:t>
            </a:r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439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2400" b="1" u="sng" dirty="0"/>
              <a:t>Ventajas: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Teletrabajo, mas tiempo libre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Posibilidad de adaptación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Compartir trabajo “Cloud” </a:t>
            </a:r>
          </a:p>
          <a:p>
            <a:r>
              <a:rPr lang="es-ES" sz="2400" b="1" u="sng" dirty="0"/>
              <a:t>Inconvenientes: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 err="1"/>
              <a:t>Hiperconectividad</a:t>
            </a:r>
            <a:r>
              <a:rPr lang="es-ES" sz="2200" dirty="0"/>
              <a:t> NO desconexión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Perdida salarial, por no adaptación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Enfermedades psicosociales nuevas</a:t>
            </a:r>
          </a:p>
          <a:p>
            <a:pPr lvl="1">
              <a:buFont typeface="Wingdings" pitchFamily="2" charset="2"/>
              <a:buChar char="Ø"/>
            </a:pPr>
            <a:endParaRPr lang="es-ES" sz="22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2518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Monitorización, seguimiento del trabajo.</a:t>
            </a:r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439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2400" b="1" u="sng" dirty="0"/>
              <a:t>Ventajas: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Mayor implicación, identificación con el proyecto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Mayor rendimiento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Promoción profesional</a:t>
            </a:r>
          </a:p>
          <a:p>
            <a:r>
              <a:rPr lang="es-ES" sz="2400" b="1" u="sng" dirty="0"/>
              <a:t>Inconvenientes: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 err="1"/>
              <a:t>Hiperconectividad</a:t>
            </a:r>
            <a:r>
              <a:rPr lang="es-ES" sz="2200" dirty="0"/>
              <a:t>/ excesivo control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Privacidad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Ausencia de regulación</a:t>
            </a:r>
          </a:p>
          <a:p>
            <a:pPr lvl="1">
              <a:buFont typeface="Wingdings" pitchFamily="2" charset="2"/>
              <a:buChar char="Ø"/>
            </a:pPr>
            <a:r>
              <a:rPr lang="es-ES" sz="2200" dirty="0"/>
              <a:t>Stress </a:t>
            </a:r>
          </a:p>
          <a:p>
            <a:pPr lvl="1">
              <a:buFont typeface="Wingdings" pitchFamily="2" charset="2"/>
              <a:buChar char="Ø"/>
            </a:pPr>
            <a:endParaRPr lang="es-ES" sz="22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83453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439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El sindicato puede perder su posición tradicional</a:t>
            </a:r>
          </a:p>
          <a:p>
            <a:pPr marL="0" indent="0">
              <a:buNone/>
            </a:pPr>
            <a:r>
              <a:rPr lang="es-ES" sz="2400" dirty="0"/>
              <a:t>Nuevos perfiles profesionales, mas tecnológicos</a:t>
            </a:r>
          </a:p>
          <a:p>
            <a:pPr marL="0" indent="0">
              <a:buNone/>
            </a:pPr>
            <a:r>
              <a:rPr lang="es-ES" sz="2400" dirty="0"/>
              <a:t>Menos conciencia de clase</a:t>
            </a:r>
          </a:p>
          <a:p>
            <a:pPr marL="0" indent="0">
              <a:buNone/>
            </a:pPr>
            <a:r>
              <a:rPr lang="es-ES" sz="2400" dirty="0"/>
              <a:t>Estos nuevos perfiles, ¿cómo perciben al sindicato? Cambio en la forma de comunicarnos</a:t>
            </a:r>
          </a:p>
          <a:p>
            <a:pPr marL="0" indent="0">
              <a:buNone/>
            </a:pPr>
            <a:r>
              <a:rPr lang="es-ES" sz="2400" dirty="0"/>
              <a:t>Necesidad de adaptación:</a:t>
            </a:r>
          </a:p>
          <a:p>
            <a:pPr marL="0" indent="0">
              <a:buNone/>
            </a:pPr>
            <a:r>
              <a:rPr lang="es-ES" sz="2400" dirty="0"/>
              <a:t>	Estudio</a:t>
            </a:r>
          </a:p>
          <a:p>
            <a:pPr marL="0" indent="0">
              <a:buNone/>
            </a:pPr>
            <a:r>
              <a:rPr lang="es-ES" sz="2400" dirty="0"/>
              <a:t>	Propuestas </a:t>
            </a:r>
          </a:p>
          <a:p>
            <a:pPr marL="0" indent="0">
              <a:buNone/>
            </a:pPr>
            <a:r>
              <a:rPr lang="es-ES" sz="2400" dirty="0"/>
              <a:t>	Sindicalismo internacional: RETO</a:t>
            </a:r>
          </a:p>
          <a:p>
            <a:pPr marL="0" indent="0">
              <a:buNone/>
            </a:pPr>
            <a:r>
              <a:rPr lang="es-ES" sz="2400" dirty="0"/>
              <a:t>	</a:t>
            </a:r>
          </a:p>
          <a:p>
            <a:endParaRPr lang="es-ES" sz="22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166213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¿Qué ha hecho CCOO Industria?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116945"/>
          </a:xfrm>
        </p:spPr>
        <p:txBody>
          <a:bodyPr>
            <a:normAutofit fontScale="77500" lnSpcReduction="20000"/>
          </a:bodyPr>
          <a:lstStyle/>
          <a:p>
            <a:endParaRPr lang="es-ES" sz="2400" dirty="0"/>
          </a:p>
          <a:p>
            <a:r>
              <a:rPr lang="es-ES" sz="2400" dirty="0"/>
              <a:t>Explicación del trabajo que venimos realizando en la Federación en una de las materias consideradas “</a:t>
            </a:r>
            <a:r>
              <a:rPr lang="es-ES" sz="2400" i="1" dirty="0"/>
              <a:t>transversales”, </a:t>
            </a:r>
            <a:r>
              <a:rPr lang="es-ES" sz="2400" dirty="0"/>
              <a:t>por los efectos que tendrá sobre el empleo, las condiciones del mismo, la salud laboral y el propio futuro de la sociedad</a:t>
            </a:r>
          </a:p>
          <a:p>
            <a:r>
              <a:rPr lang="es-ES" sz="2400" dirty="0"/>
              <a:t>Desde el análisis previo hasta la construcción de propuestas, en varias fases</a:t>
            </a:r>
          </a:p>
          <a:p>
            <a:r>
              <a:rPr lang="es-ES" sz="2400" dirty="0"/>
              <a:t>Buscando la máxima participación del activo sindical</a:t>
            </a:r>
          </a:p>
          <a:p>
            <a:r>
              <a:rPr lang="es-ES" sz="2400" dirty="0"/>
              <a:t>Con la intención de que en el corto plazo las propuestas se vean reflejadas en las RRLL en las empresas, y también puedan ser una herramienta </a:t>
            </a:r>
            <a:r>
              <a:rPr lang="es-ES" sz="2400" dirty="0" err="1"/>
              <a:t>afiliativa</a:t>
            </a:r>
            <a:r>
              <a:rPr lang="es-ES" sz="2400" dirty="0"/>
              <a:t> de jóvenes y mujeres </a:t>
            </a:r>
          </a:p>
          <a:p>
            <a:r>
              <a:rPr lang="es-ES" sz="2400" dirty="0">
                <a:hlinkClick r:id="rId2"/>
              </a:rPr>
              <a:t>http://www.industria.ccoo.es/3726499875c9feb2f83c5e2d866a4a0d000060.pdf</a:t>
            </a:r>
            <a:r>
              <a:rPr lang="es-ES" sz="2400" dirty="0"/>
              <a:t>   </a:t>
            </a:r>
            <a:r>
              <a:rPr lang="es-ES" sz="2400" b="1" dirty="0"/>
              <a:t>Industria 4.0 año 2016</a:t>
            </a:r>
          </a:p>
          <a:p>
            <a:pPr marL="0" indent="0">
              <a:buNone/>
            </a:pPr>
            <a:r>
              <a:rPr lang="es-ES" sz="2400" dirty="0"/>
              <a:t>	</a:t>
            </a:r>
          </a:p>
          <a:p>
            <a:endParaRPr lang="es-ES" sz="22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412857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¿Qué ha hecho CCOO Industria?</a:t>
            </a: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IESEI, conocimiento compartido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31245"/>
          </a:xfrm>
        </p:spPr>
        <p:txBody>
          <a:bodyPr>
            <a:normAutofit lnSpcReduction="10000"/>
          </a:bodyPr>
          <a:lstStyle/>
          <a:p>
            <a:endParaRPr lang="es-ES" sz="2400" dirty="0"/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IESEI, 2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reuniones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conocimiento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compartiendo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experiencias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empresas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patronales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AAPP,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Universidades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Economistas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Documentos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generados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por IESEI,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2016-2017: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http://www.industria.ccoo.es/4290fc51a3697f785ba14fce86528e10000060.pdf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Digitalización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Octubre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http://www.industria.ccoo.es/84cc6ed1b14f4f760cdb94c4deef3d8a000060.pdf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Encuentros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IESEI CONCLUSIONES 2017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http://www.industria.ccoo.es/35f48746657cbb2443d1417399ac1f4c000060.pdf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PONENCIAS IESEI 2017</a:t>
            </a:r>
          </a:p>
          <a:p>
            <a:pPr marL="0" indent="0">
              <a:buNone/>
            </a:pPr>
            <a:r>
              <a:rPr lang="es-ES" sz="2400" dirty="0"/>
              <a:t>	</a:t>
            </a:r>
          </a:p>
          <a:p>
            <a:endParaRPr lang="es-ES" sz="22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14762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767" y="1107436"/>
            <a:ext cx="2655313" cy="2462296"/>
          </a:xfrm>
        </p:spPr>
        <p:txBody>
          <a:bodyPr>
            <a:normAutofit/>
          </a:bodyPr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endParaRPr lang="en-US" sz="4000" b="1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5987C294-EA12-204D-A82D-1EFDE638F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631" y="5397500"/>
            <a:ext cx="5387169" cy="7902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Regional Workshop</a:t>
            </a:r>
            <a:endParaRPr lang="es-ES" dirty="0"/>
          </a:p>
          <a:p>
            <a:r>
              <a:rPr lang="en-GB" dirty="0"/>
              <a:t>“Social consequences of the digital transformation in companies: Giving industrial trade unions the tools to act</a:t>
            </a:r>
            <a:r>
              <a:rPr lang="es-ES" sz="1600" dirty="0"/>
              <a:t> </a:t>
            </a:r>
            <a:endParaRPr lang="en-US" sz="1600" b="1" kern="1200" dirty="0">
              <a:solidFill>
                <a:schemeClr val="tx1">
                  <a:alpha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7458901-140A-6644-93C7-5B6FF925E3D8}"/>
              </a:ext>
            </a:extLst>
          </p:cNvPr>
          <p:cNvSpPr txBox="1"/>
          <p:nvPr/>
        </p:nvSpPr>
        <p:spPr>
          <a:xfrm>
            <a:off x="219796" y="1818964"/>
            <a:ext cx="453000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Arial" panose="020B0604020202020204" pitchFamily="34" charset="0"/>
                <a:cs typeface="Arial" panose="020B0604020202020204" pitchFamily="34" charset="0"/>
              </a:rPr>
              <a:t>El sindicato ante la digitalización:</a:t>
            </a:r>
          </a:p>
          <a:p>
            <a:endParaRPr lang="es-ES_tradn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¿Qué ha hecho CCOO Industria?</a:t>
            </a:r>
          </a:p>
          <a:p>
            <a:r>
              <a:rPr lang="es-ES_tradnl" sz="2000" b="1" dirty="0">
                <a:latin typeface="Arial" panose="020B0604020202020204" pitchFamily="34" charset="0"/>
                <a:cs typeface="Arial" panose="020B0604020202020204" pitchFamily="34" charset="0"/>
              </a:rPr>
              <a:t>DESDE LA EMPRESA</a:t>
            </a:r>
          </a:p>
          <a:p>
            <a:endParaRPr lang="es-ES_tradnl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B5D59D4-29C0-B74E-814C-35381B404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8830" y="166255"/>
            <a:ext cx="6544070" cy="5231245"/>
          </a:xfrm>
        </p:spPr>
        <p:txBody>
          <a:bodyPr>
            <a:normAutofit/>
          </a:bodyPr>
          <a:lstStyle/>
          <a:p>
            <a:r>
              <a:rPr lang="es-ES" sz="2400" b="1" i="1" u="sng" dirty="0"/>
              <a:t>Grupo de trabajo con las secciones sindicales</a:t>
            </a:r>
          </a:p>
          <a:p>
            <a:r>
              <a:rPr lang="es-ES" dirty="0"/>
              <a:t>Creación de un grupo de trabajo en octubre de 2018, con la intención de pasar a una fase “pegada” a la empresa</a:t>
            </a:r>
          </a:p>
          <a:p>
            <a:r>
              <a:rPr lang="es-ES" dirty="0"/>
              <a:t>Participan por el momento cerca de 20 Secciones Sindicales miembros del Comité de Secciones Sindicales (1 plenario)</a:t>
            </a:r>
          </a:p>
          <a:p>
            <a:pPr lvl="1"/>
            <a:r>
              <a:rPr lang="es-ES" dirty="0"/>
              <a:t>4  subgrupos:  2 reuniones por de cada uno</a:t>
            </a:r>
          </a:p>
          <a:p>
            <a:pPr lvl="2">
              <a:spcBef>
                <a:spcPts val="700"/>
              </a:spcBef>
            </a:pPr>
            <a:r>
              <a:rPr lang="es-ES" b="1" dirty="0"/>
              <a:t>Organización del trabajo</a:t>
            </a:r>
          </a:p>
          <a:p>
            <a:pPr lvl="2">
              <a:spcBef>
                <a:spcPts val="700"/>
              </a:spcBef>
            </a:pPr>
            <a:r>
              <a:rPr lang="es-ES" b="1" dirty="0"/>
              <a:t>Régimen Económico</a:t>
            </a:r>
          </a:p>
          <a:p>
            <a:pPr lvl="2">
              <a:spcBef>
                <a:spcPts val="700"/>
              </a:spcBef>
            </a:pPr>
            <a:r>
              <a:rPr lang="es-ES" b="1" dirty="0"/>
              <a:t>Régimen de trabajo</a:t>
            </a:r>
          </a:p>
          <a:p>
            <a:pPr lvl="2">
              <a:spcBef>
                <a:spcPts val="700"/>
              </a:spcBef>
            </a:pPr>
            <a:r>
              <a:rPr lang="es-ES" b="1" dirty="0"/>
              <a:t>Seguridad y Salud</a:t>
            </a:r>
          </a:p>
          <a:p>
            <a:r>
              <a:rPr lang="es-ES" sz="2400" b="1" i="1" u="sng"/>
              <a:t>Proyecto Técnicos</a:t>
            </a:r>
            <a:r>
              <a:rPr lang="es-ES" sz="2400" b="1" i="1" u="sng" dirty="0"/>
              <a:t>.	</a:t>
            </a:r>
          </a:p>
          <a:p>
            <a:endParaRPr lang="es-ES" sz="2200" dirty="0"/>
          </a:p>
          <a:p>
            <a:pPr marL="0" indent="0">
              <a:buNone/>
            </a:pPr>
            <a:endParaRPr lang="es-ES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54271D0A-9659-204C-8C9C-F6D5E5E565C4}"/>
              </a:ext>
            </a:extLst>
          </p:cNvPr>
          <p:cNvGrpSpPr/>
          <p:nvPr/>
        </p:nvGrpSpPr>
        <p:grpSpPr>
          <a:xfrm>
            <a:off x="298792" y="5032085"/>
            <a:ext cx="4550839" cy="1168400"/>
            <a:chOff x="146976" y="4982005"/>
            <a:chExt cx="4550839" cy="1168400"/>
          </a:xfrm>
        </p:grpSpPr>
        <p:pic>
          <p:nvPicPr>
            <p:cNvPr id="8" name="4 Imagen" descr="logo.png">
              <a:extLst>
                <a:ext uri="{FF2B5EF4-FFF2-40B4-BE49-F238E27FC236}">
                  <a16:creationId xmlns:a16="http://schemas.microsoft.com/office/drawing/2014/main" id="{877FEE2E-C43F-B04E-A864-78FA9E4F82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03283" y="4982005"/>
              <a:ext cx="1694532" cy="1111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6D91B3C5-3885-FD41-B46A-BF8949D8F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976" y="4982005"/>
              <a:ext cx="2590800" cy="1168400"/>
            </a:xfrm>
            <a:prstGeom prst="rect">
              <a:avLst/>
            </a:prstGeom>
          </p:spPr>
        </p:pic>
      </p:grpSp>
      <p:sp>
        <p:nvSpPr>
          <p:cNvPr id="5" name="CuadroTexto 4">
            <a:extLst>
              <a:ext uri="{FF2B5EF4-FFF2-40B4-BE49-F238E27FC236}">
                <a16:creationId xmlns:a16="http://schemas.microsoft.com/office/drawing/2014/main" id="{3ABD2221-BCC7-7B46-9038-61024710DD27}"/>
              </a:ext>
            </a:extLst>
          </p:cNvPr>
          <p:cNvSpPr txBox="1"/>
          <p:nvPr/>
        </p:nvSpPr>
        <p:spPr>
          <a:xfrm>
            <a:off x="304370" y="258570"/>
            <a:ext cx="264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Madrid 8 y 9 0ctubre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3127264-E058-7F40-AA4C-EDFD2CB47E5A}"/>
              </a:ext>
            </a:extLst>
          </p:cNvPr>
          <p:cNvSpPr txBox="1"/>
          <p:nvPr/>
        </p:nvSpPr>
        <p:spPr>
          <a:xfrm>
            <a:off x="219796" y="1202720"/>
            <a:ext cx="185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PANEL 2</a:t>
            </a:r>
          </a:p>
        </p:txBody>
      </p:sp>
    </p:spTree>
    <p:extLst>
      <p:ext uri="{BB962C8B-B14F-4D97-AF65-F5344CB8AC3E}">
        <p14:creationId xmlns:p14="http://schemas.microsoft.com/office/powerpoint/2010/main" val="278349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itular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Titulares</Template>
  <TotalTime>1079</TotalTime>
  <Words>1142</Words>
  <Application>Microsoft Office PowerPoint</Application>
  <PresentationFormat>Widescreen</PresentationFormat>
  <Paragraphs>213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Schoolbook</vt:lpstr>
      <vt:lpstr>Corbel</vt:lpstr>
      <vt:lpstr>Courier New</vt:lpstr>
      <vt:lpstr>Wingdings</vt:lpstr>
      <vt:lpstr>Titulares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digitalización y la Industria 4.0</dc:title>
  <dc:creator>Gerardo Cortijo Rodriguez</dc:creator>
  <cp:lastModifiedBy>Isabelle Barthès</cp:lastModifiedBy>
  <cp:revision>30</cp:revision>
  <cp:lastPrinted>2019-09-29T20:21:43Z</cp:lastPrinted>
  <dcterms:created xsi:type="dcterms:W3CDTF">2019-02-16T12:05:03Z</dcterms:created>
  <dcterms:modified xsi:type="dcterms:W3CDTF">2019-10-13T21:06:47Z</dcterms:modified>
</cp:coreProperties>
</file>